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24384000" cy="13716000"/>
  <p:notesSz cx="6858000" cy="9144000"/>
  <p:embeddedFontLst>
    <p:embeddedFont>
      <p:font typeface="Pretendard Light"/>
      <p:regular r:id="rId24"/>
    </p:embeddedFont>
    <p:embeddedFont>
      <p:font typeface="Pretendard Regular"/>
      <p:regular r:id="rId25"/>
    </p:embeddedFont>
    <p:embeddedFont>
      <p:font typeface="Pretendard ExtraLight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1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0.png" Type="http://schemas.openxmlformats.org/officeDocument/2006/relationships/image"/><Relationship Id="rId5" Target="../media/image1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1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81100" y="12598400"/>
            <a:ext cx="26733500" cy="130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60600" y="129794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2800" y="5524500"/>
            <a:ext cx="20218400" cy="1841500"/>
          </a:xfrm>
          <a:prstGeom prst="rect">
            <a:avLst/>
          </a:prstGeom>
        </p:spPr>
        <p:txBody>
          <a:bodyPr anchor="ctr" rtlCol="false" lIns="0" tIns="60580" rIns="0" bIns="60580"/>
          <a:lstStyle/>
          <a:p>
            <a:pPr algn="ctr" lvl="0">
              <a:lnSpc>
                <a:spcPct val="107899"/>
              </a:lnSpc>
            </a:pPr>
            <a:r>
              <a:rPr lang="ko-KR" sz="9540" b="false" i="false" u="none" strike="noStrike" spc="572">
                <a:solidFill>
                  <a:srgbClr val="737373"/>
                </a:solidFill>
                <a:ea typeface="Pretendard Regular"/>
              </a:rPr>
              <a:t>나를</a:t>
            </a:r>
            <a:r>
              <a:rPr lang="en-US" sz="9540" b="false" i="false" u="none" strike="noStrike" spc="572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9540" b="false" i="false" u="none" strike="noStrike" spc="572">
                <a:solidFill>
                  <a:srgbClr val="737373"/>
                </a:solidFill>
                <a:ea typeface="Pretendard Regular"/>
              </a:rPr>
              <a:t>소개하는</a:t>
            </a:r>
            <a:r>
              <a:rPr lang="en-US" sz="9540" b="false" i="false" u="none" strike="noStrike" spc="572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9540" b="false" i="false" u="none" strike="noStrike" spc="572">
                <a:solidFill>
                  <a:srgbClr val="737373"/>
                </a:solidFill>
                <a:ea typeface="Pretendard Regular"/>
              </a:rPr>
              <a:t>콘텐츠</a:t>
            </a:r>
            <a:r>
              <a:rPr lang="en-US" sz="9540" b="false" i="false" u="none" strike="noStrike" spc="572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9540" b="false" i="false" u="none" strike="noStrike" spc="572">
                <a:solidFill>
                  <a:srgbClr val="737373"/>
                </a:solidFill>
                <a:ea typeface="Pretendard Regular"/>
              </a:rPr>
              <a:t>만들기</a:t>
            </a:r>
            <a:r>
              <a:rPr lang="en-US" sz="9540" b="false" i="false" u="none" strike="noStrike" spc="572">
                <a:solidFill>
                  <a:srgbClr val="737373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45900" y="4724400"/>
            <a:ext cx="10795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146300"/>
            <a:ext cx="92710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1900" y="2806700"/>
            <a:ext cx="8826500" cy="990600"/>
          </a:xfrm>
          <a:prstGeom prst="rect">
            <a:avLst/>
          </a:prstGeom>
        </p:spPr>
        <p:txBody>
          <a:bodyPr anchor="ctr" rtlCol="false" lIns="0" tIns="60930" rIns="0" bIns="60930"/>
          <a:lstStyle/>
          <a:p>
            <a:pPr algn="ctr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Chat GPT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61800" y="2247900"/>
            <a:ext cx="11709400" cy="261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0" y="3289300"/>
            <a:ext cx="10655300" cy="8509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과제를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진행하면서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이렇게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하는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것이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올바른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방법인지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아니면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내가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생각한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것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외에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다른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아이디어가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있는지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질문할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때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사용하였다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20600" y="2209800"/>
            <a:ext cx="3048000" cy="4699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궁금한</a:t>
            </a:r>
            <a:r>
              <a:rPr lang="en-US" sz="2741" b="false" i="false" u="none" strike="noStrike" spc="55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점</a:t>
            </a:r>
            <a:r>
              <a:rPr lang="en-US" sz="2741" b="false" i="false" u="none" strike="noStrike" spc="55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질문하기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5676900"/>
            <a:ext cx="117094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12700" y="6769100"/>
            <a:ext cx="10083800" cy="8636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GEMini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에서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해결하지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못한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코딩들을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지피티를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통해서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또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물어봐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해결할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있었다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1100" y="5664200"/>
            <a:ext cx="2730500" cy="4699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en" sz="2741" b="false" i="false" u="none" strike="noStrike" spc="55">
                <a:solidFill>
                  <a:srgbClr val="737373"/>
                </a:solidFill>
                <a:ea typeface="Pretendard Regular"/>
              </a:rPr>
              <a:t>코딩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4864100"/>
            <a:ext cx="81026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146300"/>
            <a:ext cx="92710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1900" y="2806700"/>
            <a:ext cx="8826500" cy="990600"/>
          </a:xfrm>
          <a:prstGeom prst="rect">
            <a:avLst/>
          </a:prstGeom>
        </p:spPr>
        <p:txBody>
          <a:bodyPr anchor="ctr" rtlCol="false" lIns="0" tIns="60930" rIns="0" bIns="60930"/>
          <a:lstStyle/>
          <a:p>
            <a:pPr algn="ctr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SUNO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5676900"/>
            <a:ext cx="11709400" cy="261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712700" y="6769100"/>
            <a:ext cx="10083800" cy="10160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프롬프트를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입력하여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가사를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생성하고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내가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원하는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음악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스타일과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장르를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선택하여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곡을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제작했다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1100" y="5626100"/>
            <a:ext cx="2730500" cy="5588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en" sz="2741" b="false" i="false" u="none" strike="noStrike" spc="55">
                <a:solidFill>
                  <a:srgbClr val="737373"/>
                </a:solidFill>
                <a:ea typeface="Pretendard Regular"/>
              </a:rPr>
              <a:t>노래생성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4838700"/>
            <a:ext cx="83058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146300"/>
            <a:ext cx="92710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1900" y="2806700"/>
            <a:ext cx="8826500" cy="990600"/>
          </a:xfrm>
          <a:prstGeom prst="rect">
            <a:avLst/>
          </a:prstGeom>
        </p:spPr>
        <p:txBody>
          <a:bodyPr anchor="ctr" rtlCol="false" lIns="0" tIns="60930" rIns="0" bIns="60930"/>
          <a:lstStyle/>
          <a:p>
            <a:pPr algn="ctr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Cling AI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5676900"/>
            <a:ext cx="11709400" cy="261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738100" y="6921500"/>
            <a:ext cx="10083800" cy="4445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클링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AI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활용하여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두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장의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사진이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자연스럽게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연결된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영상을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제작했다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1100" y="5626100"/>
            <a:ext cx="2730500" cy="5588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영상</a:t>
            </a:r>
            <a:r>
              <a:rPr lang="en-US" sz="2741" b="false" i="false" u="none" strike="noStrike" spc="55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4965700"/>
            <a:ext cx="81026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146300"/>
            <a:ext cx="92710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1900" y="2806700"/>
            <a:ext cx="8826500" cy="990600"/>
          </a:xfrm>
          <a:prstGeom prst="rect">
            <a:avLst/>
          </a:prstGeom>
        </p:spPr>
        <p:txBody>
          <a:bodyPr anchor="ctr" rtlCol="false" lIns="0" tIns="60930" rIns="0" bIns="60930"/>
          <a:lstStyle/>
          <a:p>
            <a:pPr algn="ctr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PicMa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5676900"/>
            <a:ext cx="11709400" cy="261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23800" y="6921500"/>
            <a:ext cx="10083800" cy="4445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사용할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사진의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품질을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향상시키기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위해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picma ai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활용하여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문제를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해결했다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1100" y="5626100"/>
            <a:ext cx="2730500" cy="5588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화질</a:t>
            </a:r>
            <a:r>
              <a:rPr lang="en-US" sz="2741" b="false" i="false" u="none" strike="noStrike" spc="55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개선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97300" y="4114800"/>
            <a:ext cx="3695700" cy="8013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3100" y="2324100"/>
            <a:ext cx="7061200" cy="7112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en" sz="3495" b="false" i="false" u="none" strike="noStrike">
                <a:solidFill>
                  <a:srgbClr val="737373"/>
                </a:solidFill>
                <a:ea typeface="Pretendard Light"/>
              </a:rPr>
              <a:t>완성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917700"/>
            <a:ext cx="1536700" cy="153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22733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81100" y="12941300"/>
            <a:ext cx="26733500" cy="116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60600" y="131572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" y="3708400"/>
            <a:ext cx="8382000" cy="476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51900" y="3708400"/>
            <a:ext cx="8178800" cy="464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21100" y="3771900"/>
            <a:ext cx="8280400" cy="469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4500" y="8636000"/>
            <a:ext cx="7289800" cy="414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0" y="8610600"/>
            <a:ext cx="71628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146300"/>
            <a:ext cx="83185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2300" y="9220200"/>
            <a:ext cx="4978400" cy="19304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소개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이미지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
-“Hey, I'm Youbin”
-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소개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문구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 + 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버튼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" y="4368800"/>
            <a:ext cx="7785100" cy="4419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36900" y="2794000"/>
            <a:ext cx="5016500" cy="1574800"/>
          </a:xfrm>
          <a:prstGeom prst="rect">
            <a:avLst/>
          </a:prstGeom>
        </p:spPr>
        <p:txBody>
          <a:bodyPr anchor="ctr" rtlCol="false" lIns="0" tIns="60929" rIns="0" bIns="50800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HOME</a:t>
            </a:r>
          </a:p>
          <a:p>
            <a:pPr algn="l" lvl="0">
              <a:lnSpc>
                <a:spcPct val="99600"/>
              </a:lnSpc>
            </a:pPr>
            <a:r>
              <a:rPr lang="en" sz="3999" b="false" i="false" u="none" strike="noStrike">
                <a:solidFill>
                  <a:srgbClr val="737373"/>
                </a:solidFill>
                <a:latin typeface="Pretendard Regular"/>
              </a:rPr>
              <a:t/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18500" y="2146300"/>
            <a:ext cx="8318500" cy="10452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10800" y="8851900"/>
            <a:ext cx="4978400" cy="26670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기본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정보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
-Timeline
-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활동내역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(Activities)</a:t>
            </a:r>
          </a:p>
          <a:p>
            <a:pPr algn="l" lvl="0">
              <a:lnSpc>
                <a:spcPct val="99600"/>
              </a:lnSpc>
            </a:pP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-AI vision 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분석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5400" y="2794000"/>
            <a:ext cx="5016500" cy="1574800"/>
          </a:xfrm>
          <a:prstGeom prst="rect">
            <a:avLst/>
          </a:prstGeom>
        </p:spPr>
        <p:txBody>
          <a:bodyPr anchor="ctr" rtlCol="false" lIns="0" tIns="60929" rIns="0" bIns="50800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About Me</a:t>
            </a:r>
          </a:p>
          <a:p>
            <a:pPr algn="l" lvl="0">
              <a:lnSpc>
                <a:spcPct val="99600"/>
              </a:lnSpc>
            </a:pPr>
            <a:r>
              <a:rPr lang="en" sz="3999" b="false" i="false" u="none" strike="noStrike">
                <a:solidFill>
                  <a:srgbClr val="737373"/>
                </a:solidFill>
                <a:latin typeface="Pretendard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98900" y="2146300"/>
            <a:ext cx="8318500" cy="10452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491200" y="9461500"/>
            <a:ext cx="4978400" cy="14478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수상내역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
-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수료증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18100" y="2857500"/>
            <a:ext cx="6921500" cy="1447800"/>
          </a:xfrm>
          <a:prstGeom prst="rect">
            <a:avLst/>
          </a:prstGeom>
        </p:spPr>
        <p:txBody>
          <a:bodyPr anchor="ctr" rtlCol="false" lIns="0" tIns="60929" rIns="0" bIns="50800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Awards &amp; Certificates</a:t>
            </a:r>
          </a:p>
          <a:p>
            <a:pPr algn="l" lvl="0">
              <a:lnSpc>
                <a:spcPct val="99600"/>
              </a:lnSpc>
            </a:pPr>
            <a:r>
              <a:rPr lang="en" sz="3999" b="false" i="false" u="none" strike="noStrike">
                <a:solidFill>
                  <a:srgbClr val="737373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12200" y="4305300"/>
            <a:ext cx="7569200" cy="430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954500" y="4470400"/>
            <a:ext cx="74295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146300"/>
            <a:ext cx="83185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2300" y="9766300"/>
            <a:ext cx="4978400" cy="8382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영상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6900" y="2794000"/>
            <a:ext cx="5016500" cy="1574800"/>
          </a:xfrm>
          <a:prstGeom prst="rect">
            <a:avLst/>
          </a:prstGeom>
        </p:spPr>
        <p:txBody>
          <a:bodyPr anchor="ctr" rtlCol="false" lIns="0" tIns="60929" rIns="0" bIns="50800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Gallery</a:t>
            </a:r>
          </a:p>
          <a:p>
            <a:pPr algn="l" lvl="0">
              <a:lnSpc>
                <a:spcPct val="99600"/>
              </a:lnSpc>
            </a:pPr>
            <a:r>
              <a:rPr lang="en" sz="3999" b="false" i="false" u="none" strike="noStrike">
                <a:solidFill>
                  <a:srgbClr val="737373"/>
                </a:solidFill>
                <a:latin typeface="Pretendard Regular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18500" y="2146300"/>
            <a:ext cx="8318500" cy="10452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10800" y="9461500"/>
            <a:ext cx="4978400" cy="14478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-2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곡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재생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다운로드</a:t>
            </a:r>
          </a:p>
          <a:p>
            <a:pPr algn="l" lvl="0">
              <a:lnSpc>
                <a:spcPct val="99600"/>
              </a:lnSpc>
            </a:pP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가사</a:t>
            </a:r>
            <a:r>
              <a:rPr lang="en-US" sz="3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999" b="false" i="false" u="none" strike="noStrike">
                <a:solidFill>
                  <a:srgbClr val="737373"/>
                </a:solidFill>
                <a:ea typeface="Pretendard Light"/>
              </a:rPr>
              <a:t>포함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55400" y="2794000"/>
            <a:ext cx="5016500" cy="1574800"/>
          </a:xfrm>
          <a:prstGeom prst="rect">
            <a:avLst/>
          </a:prstGeom>
        </p:spPr>
        <p:txBody>
          <a:bodyPr anchor="ctr" rtlCol="false" lIns="0" tIns="60929" rIns="0" bIns="50800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Music</a:t>
            </a:r>
          </a:p>
          <a:p>
            <a:pPr algn="l" lvl="0">
              <a:lnSpc>
                <a:spcPct val="99600"/>
              </a:lnSpc>
            </a:pPr>
            <a:r>
              <a:rPr lang="en" sz="3999" b="false" i="false" u="none" strike="noStrike">
                <a:solidFill>
                  <a:srgbClr val="737373"/>
                </a:solidFill>
                <a:latin typeface="Pretendard Regular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98900" y="2146300"/>
            <a:ext cx="8318500" cy="10452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491200" y="9461500"/>
            <a:ext cx="4978400" cy="14478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-ppt 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다운</a:t>
            </a: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737373"/>
                </a:solidFill>
                <a:latin typeface="Pretendard Light"/>
              </a:rPr>
              <a:t>-</a:t>
            </a:r>
            <a:r>
              <a:rPr lang="ko-KR" sz="4000" b="false" i="false" u="none" strike="noStrike">
                <a:solidFill>
                  <a:srgbClr val="737373"/>
                </a:solidFill>
                <a:ea typeface="Pretendard Light"/>
              </a:rPr>
              <a:t>미리보기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18100" y="3086100"/>
            <a:ext cx="6921500" cy="990600"/>
          </a:xfrm>
          <a:prstGeom prst="rect">
            <a:avLst/>
          </a:prstGeom>
        </p:spPr>
        <p:txBody>
          <a:bodyPr anchor="ctr" rtlCol="false" lIns="0" tIns="60929" rIns="0" bIns="60929"/>
          <a:lstStyle/>
          <a:p>
            <a:pPr algn="l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PPT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" y="4114800"/>
            <a:ext cx="7480300" cy="425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12200" y="4114800"/>
            <a:ext cx="7480300" cy="425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68800" y="4152900"/>
            <a:ext cx="72009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26000" y="6337300"/>
            <a:ext cx="14719300" cy="124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68100" y="7594600"/>
            <a:ext cx="1562100" cy="13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0" y="1930400"/>
            <a:ext cx="3683000" cy="513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50500" y="1930400"/>
            <a:ext cx="3683000" cy="513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79900" y="8636000"/>
            <a:ext cx="15722600" cy="4102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이번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과제를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하면서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처음으로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웹페이지를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만들어보았는데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예상보다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훨씬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재미있었다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처음엔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단순히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자기소개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페이지를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만드는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정도라고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생각했는데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섹션을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하나씩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채우다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보니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“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부분도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예쁘게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해보고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싶다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”, “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이런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정보도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넣어볼까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?”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하는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욕심이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점점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생겼다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
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특히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타임라인이나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활동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기록을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정리하면서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자연스럽게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과거의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나와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지금의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나를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되돌아보는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시간이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되었고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결과적으로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단순한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과제가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아니라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진짜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나만의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작은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포트폴리오를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만드는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느낌이었다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
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웹페이지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제작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과정은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Gemini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GPT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오가며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필요한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코드나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디자인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요소를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생성하고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그것을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가져와서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직접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수정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·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배치하는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방식으로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진행했다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코드를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하나씩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직접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짜지는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않았지만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AI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도움을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받으면서도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전체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구조를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고민하고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원하는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형태로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다듬어가는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과정이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확실히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‘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내가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만든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웹사이트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’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라는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뿌듯함을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주었다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
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이번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경험을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통해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AI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단순한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생성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도구가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아니라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작업을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함께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만들어가는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협업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파트너처럼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활용할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수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있다는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걸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느꼈고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앞으로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다양한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프로젝트에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이런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방식으로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활용해보고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싶다는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자신감도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133" b="false" i="false" u="none" strike="noStrike">
                <a:solidFill>
                  <a:srgbClr val="737373"/>
                </a:solidFill>
                <a:ea typeface="Pretendard Light"/>
              </a:rPr>
              <a:t>생겼다</a:t>
            </a:r>
            <a:r>
              <a:rPr lang="en-US" sz="2133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181100" y="12941300"/>
            <a:ext cx="26733500" cy="130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6000" y="131445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6400" y="2095500"/>
            <a:ext cx="1282700" cy="5842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737373"/>
                </a:solidFill>
                <a:latin typeface="Pretendard ExtraLight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3400" y="3543300"/>
            <a:ext cx="3644900" cy="596900"/>
          </a:xfrm>
          <a:prstGeom prst="rect">
            <a:avLst/>
          </a:prstGeom>
        </p:spPr>
        <p:txBody>
          <a:bodyPr anchor="ctr" rtlCol="false" lIns="0" tIns="42894" rIns="0" bIns="42894"/>
          <a:lstStyle/>
          <a:p>
            <a:pPr algn="ctr" lvl="0">
              <a:lnSpc>
                <a:spcPct val="99600"/>
              </a:lnSpc>
            </a:pPr>
            <a:r>
              <a:rPr lang="en" sz="3377" b="true" i="false" u="none" strike="noStrike">
                <a:solidFill>
                  <a:srgbClr val="737373"/>
                </a:solidFill>
                <a:ea typeface="Pretendard Light"/>
              </a:rPr>
              <a:t>성장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6600" y="4800600"/>
            <a:ext cx="3238500" cy="1104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과거의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나를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돌아보고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나의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여정과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정체성을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재정리하는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과정이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되었음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3000" y="2095500"/>
            <a:ext cx="1765300" cy="5842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737373"/>
                </a:solidFill>
                <a:latin typeface="Pretendard ExtraLight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3200" y="3543300"/>
            <a:ext cx="3644900" cy="596900"/>
          </a:xfrm>
          <a:prstGeom prst="rect">
            <a:avLst/>
          </a:prstGeom>
        </p:spPr>
        <p:txBody>
          <a:bodyPr anchor="ctr" rtlCol="false" lIns="0" tIns="42894" rIns="0" bIns="42894"/>
          <a:lstStyle/>
          <a:p>
            <a:pPr algn="ctr" lvl="0">
              <a:lnSpc>
                <a:spcPct val="99600"/>
              </a:lnSpc>
            </a:pPr>
            <a:r>
              <a:rPr lang="en" sz="3377" b="true" i="false" u="none" strike="noStrike">
                <a:solidFill>
                  <a:srgbClr val="737373"/>
                </a:solidFill>
                <a:ea typeface="Pretendard Light"/>
              </a:rPr>
              <a:t>창작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40300" y="1930400"/>
            <a:ext cx="3683000" cy="513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846800" y="2095500"/>
            <a:ext cx="1282700" cy="5842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737373"/>
                </a:solidFill>
                <a:latin typeface="Pretendard ExtraLight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65700" y="3543300"/>
            <a:ext cx="3644900" cy="596900"/>
          </a:xfrm>
          <a:prstGeom prst="rect">
            <a:avLst/>
          </a:prstGeom>
        </p:spPr>
        <p:txBody>
          <a:bodyPr anchor="ctr" rtlCol="false" lIns="0" tIns="42894" rIns="0" bIns="42894"/>
          <a:lstStyle/>
          <a:p>
            <a:pPr algn="ctr" lvl="0">
              <a:lnSpc>
                <a:spcPct val="99600"/>
              </a:lnSpc>
            </a:pPr>
            <a:r>
              <a:rPr lang="en" sz="3377" b="true" i="false" u="none" strike="noStrike">
                <a:solidFill>
                  <a:srgbClr val="737373"/>
                </a:solidFill>
                <a:ea typeface="Pretendard Light"/>
              </a:rPr>
              <a:t>협업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68900" y="4610100"/>
            <a:ext cx="3238500" cy="1549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Gemini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와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GPT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오가며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‘AI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와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함께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만드는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과정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’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을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경험했고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,
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단순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도구가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아니라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협업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파트너처럼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느껴졌음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79100" y="4787900"/>
            <a:ext cx="3238500" cy="1104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만들면서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욕심이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생기고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더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예쁘고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나다운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페이지를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꾸미려는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창작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욕구가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계속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/>
                </a:solidFill>
                <a:ea typeface="Pretendard Light"/>
              </a:rPr>
              <a:t>올라왔음</a:t>
            </a:r>
            <a:r>
              <a:rPr lang="en-US" sz="1999" b="false" i="false" u="none" strike="noStrike">
                <a:solidFill>
                  <a:srgbClr val="737373"/>
                </a:solidFill>
                <a:latin typeface="Pretendard Light"/>
              </a:rPr>
              <a:t>.
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81100" y="12598400"/>
            <a:ext cx="26733500" cy="130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60600" y="129794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45000" y="4267200"/>
            <a:ext cx="15481300" cy="3924300"/>
          </a:xfrm>
          <a:prstGeom prst="rect">
            <a:avLst/>
          </a:prstGeom>
        </p:spPr>
        <p:txBody>
          <a:bodyPr anchor="ctr" rtlCol="false" lIns="0" tIns="184255" rIns="0" bIns="184255"/>
          <a:lstStyle/>
          <a:p>
            <a:pPr algn="ctr" lvl="0">
              <a:lnSpc>
                <a:spcPct val="96279"/>
              </a:lnSpc>
            </a:pPr>
            <a:r>
              <a:rPr lang="en" sz="12090" b="false" i="false" u="none" strike="noStrike" spc="6045">
                <a:solidFill>
                  <a:srgbClr val="737373"/>
                </a:solidFill>
                <a:latin typeface="Pretendard Regular"/>
              </a:rPr>
              <a:t>TH NK</a:t>
            </a:r>
          </a:p>
          <a:p>
            <a:pPr algn="ctr" lvl="0">
              <a:lnSpc>
                <a:spcPct val="96279"/>
              </a:lnSpc>
            </a:pPr>
            <a:r>
              <a:rPr lang="en" sz="12090" b="false" i="false" u="none" strike="noStrike" spc="6045">
                <a:solidFill>
                  <a:srgbClr val="737373"/>
                </a:solidFill>
                <a:latin typeface="Pretendard ExtraLight"/>
              </a:rPr>
              <a:t>YOU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5100" y="4457700"/>
            <a:ext cx="1193800" cy="144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/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만들기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16300" y="5842000"/>
            <a:ext cx="7226300" cy="2311400"/>
          </a:xfrm>
          <a:prstGeom prst="rect">
            <a:avLst/>
          </a:prstGeom>
        </p:spPr>
        <p:txBody>
          <a:bodyPr anchor="ctr" rtlCol="false" lIns="0" tIns="89223" rIns="0" bIns="89223"/>
          <a:lstStyle/>
          <a:p>
            <a:pPr algn="l" lvl="0">
              <a:lnSpc>
                <a:spcPct val="99600"/>
              </a:lnSpc>
            </a:pPr>
            <a:r>
              <a:rPr lang="en" sz="7025" b="false" i="false" u="none" strike="noStrike">
                <a:solidFill>
                  <a:srgbClr val="737373"/>
                </a:solidFill>
                <a:latin typeface="Pretendard ExtraLight"/>
              </a:rPr>
              <a:t>Table</a:t>
            </a:r>
          </a:p>
          <a:p>
            <a:pPr algn="l" lvl="0">
              <a:lnSpc>
                <a:spcPct val="99600"/>
              </a:lnSpc>
            </a:pPr>
            <a:r>
              <a:rPr lang="en" sz="7025" b="false" i="false" u="none" strike="noStrike">
                <a:solidFill>
                  <a:srgbClr val="737373"/>
                </a:solidFill>
                <a:latin typeface="Pretendard Regular"/>
              </a:rPr>
              <a:t>of contents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7112000" y="7061200"/>
            <a:ext cx="10160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09600" y="3771900"/>
            <a:ext cx="9639300" cy="53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98500" y="3784600"/>
            <a:ext cx="647700" cy="444500"/>
          </a:xfrm>
          <a:prstGeom prst="rect">
            <a:avLst/>
          </a:prstGeom>
        </p:spPr>
        <p:txBody>
          <a:bodyPr anchor="ctr" rtlCol="false" lIns="0" tIns="64526" rIns="0" bIns="64526"/>
          <a:lstStyle/>
          <a:p>
            <a:pPr algn="ctr" lvl="0">
              <a:lnSpc>
                <a:spcPct val="83000"/>
              </a:lnSpc>
            </a:pPr>
            <a:r>
              <a:rPr lang="en" sz="2540" b="false" i="false" u="none" strike="noStrike">
                <a:solidFill>
                  <a:srgbClr val="737373"/>
                </a:solidFill>
                <a:latin typeface="Pretendard Regular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25600" y="3708400"/>
            <a:ext cx="8128000" cy="520700"/>
          </a:xfrm>
          <a:prstGeom prst="rect">
            <a:avLst/>
          </a:prstGeom>
        </p:spPr>
        <p:txBody>
          <a:bodyPr anchor="ctr" rtlCol="false" lIns="0" tIns="74847" rIns="0" bIns="74847"/>
          <a:lstStyle/>
          <a:p>
            <a:pPr algn="l" lvl="0">
              <a:lnSpc>
                <a:spcPct val="83000"/>
              </a:lnSpc>
            </a:pPr>
            <a:r>
              <a:rPr lang="en" sz="2946" b="false" i="false" u="none" strike="noStrike">
                <a:solidFill>
                  <a:srgbClr val="737373"/>
                </a:solidFill>
                <a:ea typeface="Pretendard Regular"/>
              </a:rPr>
              <a:t>제작단계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09600" y="5473700"/>
            <a:ext cx="9639300" cy="533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398500" y="5499100"/>
            <a:ext cx="647700" cy="444500"/>
          </a:xfrm>
          <a:prstGeom prst="rect">
            <a:avLst/>
          </a:prstGeom>
        </p:spPr>
        <p:txBody>
          <a:bodyPr anchor="ctr" rtlCol="false" lIns="0" tIns="64526" rIns="0" bIns="64526"/>
          <a:lstStyle/>
          <a:p>
            <a:pPr algn="ctr" lvl="0">
              <a:lnSpc>
                <a:spcPct val="83000"/>
              </a:lnSpc>
            </a:pPr>
            <a:r>
              <a:rPr lang="en" sz="2540" b="false" i="false" u="none" strike="noStrike">
                <a:solidFill>
                  <a:srgbClr val="737373"/>
                </a:solidFill>
                <a:latin typeface="Pretendard Regular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25600" y="5422900"/>
            <a:ext cx="8128000" cy="520700"/>
          </a:xfrm>
          <a:prstGeom prst="rect">
            <a:avLst/>
          </a:prstGeom>
        </p:spPr>
        <p:txBody>
          <a:bodyPr anchor="ctr" rtlCol="false" lIns="0" tIns="74847" rIns="0" bIns="74847"/>
          <a:lstStyle/>
          <a:p>
            <a:pPr algn="l" lvl="0">
              <a:lnSpc>
                <a:spcPct val="83000"/>
              </a:lnSpc>
            </a:pPr>
            <a:r>
              <a:rPr lang="ko-KR" sz="2946" b="false" i="false" u="none" strike="noStrike">
                <a:solidFill>
                  <a:srgbClr val="737373"/>
                </a:solidFill>
                <a:ea typeface="Pretendard Regular"/>
              </a:rPr>
              <a:t>사용한</a:t>
            </a:r>
            <a:r>
              <a:rPr lang="en-US" sz="2946" b="false" i="false" u="none" strike="noStrike">
                <a:solidFill>
                  <a:srgbClr val="737373"/>
                </a:solidFill>
                <a:latin typeface="Pretendard Regular"/>
              </a:rPr>
              <a:t> AI</a:t>
            </a:r>
            <a:r>
              <a:rPr lang="ko-KR" sz="2946" b="false" i="false" u="none" strike="noStrike">
                <a:solidFill>
                  <a:srgbClr val="737373"/>
                </a:solidFill>
                <a:ea typeface="Pretendard Regular"/>
              </a:rPr>
              <a:t>도구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09600" y="7188200"/>
            <a:ext cx="9639300" cy="533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398500" y="7200900"/>
            <a:ext cx="647700" cy="444500"/>
          </a:xfrm>
          <a:prstGeom prst="rect">
            <a:avLst/>
          </a:prstGeom>
        </p:spPr>
        <p:txBody>
          <a:bodyPr anchor="ctr" rtlCol="false" lIns="0" tIns="64526" rIns="0" bIns="64526"/>
          <a:lstStyle/>
          <a:p>
            <a:pPr algn="ctr" lvl="0">
              <a:lnSpc>
                <a:spcPct val="83000"/>
              </a:lnSpc>
            </a:pPr>
            <a:r>
              <a:rPr lang="en" sz="2540" b="false" i="false" u="none" strike="noStrike">
                <a:solidFill>
                  <a:srgbClr val="737373"/>
                </a:solidFill>
                <a:latin typeface="Pretendard Regula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5600" y="7137400"/>
            <a:ext cx="8128000" cy="520700"/>
          </a:xfrm>
          <a:prstGeom prst="rect">
            <a:avLst/>
          </a:prstGeom>
        </p:spPr>
        <p:txBody>
          <a:bodyPr anchor="ctr" rtlCol="false" lIns="0" tIns="74847" rIns="0" bIns="74847"/>
          <a:lstStyle/>
          <a:p>
            <a:pPr algn="l" lvl="0">
              <a:lnSpc>
                <a:spcPct val="83000"/>
              </a:lnSpc>
            </a:pPr>
            <a:r>
              <a:rPr lang="ko-KR" sz="2946" b="false" i="false" u="none" strike="noStrike">
                <a:solidFill>
                  <a:srgbClr val="737373"/>
                </a:solidFill>
                <a:ea typeface="Pretendard Regular"/>
              </a:rPr>
              <a:t>결과물</a:t>
            </a:r>
            <a:r>
              <a:rPr lang="en-US" sz="2946" b="false" i="false" u="none" strike="noStrike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946" b="false" i="false" u="none" strike="noStrike">
                <a:solidFill>
                  <a:srgbClr val="737373"/>
                </a:solidFill>
                <a:ea typeface="Pretendard Regular"/>
              </a:rPr>
              <a:t>설명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09600" y="8902700"/>
            <a:ext cx="9639300" cy="533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98500" y="8915400"/>
            <a:ext cx="647700" cy="444500"/>
          </a:xfrm>
          <a:prstGeom prst="rect">
            <a:avLst/>
          </a:prstGeom>
        </p:spPr>
        <p:txBody>
          <a:bodyPr anchor="ctr" rtlCol="false" lIns="0" tIns="64526" rIns="0" bIns="64526"/>
          <a:lstStyle/>
          <a:p>
            <a:pPr algn="ctr" lvl="0">
              <a:lnSpc>
                <a:spcPct val="83000"/>
              </a:lnSpc>
            </a:pPr>
            <a:r>
              <a:rPr lang="en" sz="2540" b="false" i="false" u="none" strike="noStrike">
                <a:solidFill>
                  <a:srgbClr val="737373"/>
                </a:solidFill>
                <a:latin typeface="Pretendard Regular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5600" y="8851900"/>
            <a:ext cx="8128000" cy="520700"/>
          </a:xfrm>
          <a:prstGeom prst="rect">
            <a:avLst/>
          </a:prstGeom>
        </p:spPr>
        <p:txBody>
          <a:bodyPr anchor="ctr" rtlCol="false" lIns="0" tIns="74847" rIns="0" bIns="74847"/>
          <a:lstStyle/>
          <a:p>
            <a:pPr algn="l" lvl="0">
              <a:lnSpc>
                <a:spcPct val="83000"/>
              </a:lnSpc>
            </a:pPr>
            <a:r>
              <a:rPr lang="en" sz="2946" b="false" i="false" u="none" strike="noStrike">
                <a:solidFill>
                  <a:srgbClr val="737373"/>
                </a:solidFill>
                <a:ea typeface="Pretendard Regular"/>
              </a:rPr>
              <a:t>느낀점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81100" y="12598400"/>
            <a:ext cx="26733500" cy="1308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260600" y="129794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6500" y="2501900"/>
            <a:ext cx="2882900" cy="288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74800" y="2959100"/>
            <a:ext cx="2286000" cy="495300"/>
          </a:xfrm>
          <a:prstGeom prst="rect">
            <a:avLst/>
          </a:prstGeom>
        </p:spPr>
        <p:txBody>
          <a:bodyPr anchor="ctr" rtlCol="false" lIns="0" tIns="35001" rIns="0" bIns="35001"/>
          <a:lstStyle/>
          <a:p>
            <a:pPr algn="ctr" lvl="0">
              <a:lnSpc>
                <a:spcPct val="99600"/>
              </a:lnSpc>
            </a:pPr>
            <a:r>
              <a:rPr lang="en" sz="2756" b="false" i="false" u="none" strike="noStrike">
                <a:solidFill>
                  <a:srgbClr val="737373"/>
                </a:solidFill>
                <a:latin typeface="Pretendard Regular"/>
              </a:rPr>
              <a:t>CHAPTER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000" y="3124200"/>
            <a:ext cx="2501900" cy="2057400"/>
          </a:xfrm>
          <a:prstGeom prst="rect">
            <a:avLst/>
          </a:prstGeom>
        </p:spPr>
        <p:txBody>
          <a:bodyPr anchor="ctr" rtlCol="false" lIns="0" tIns="147293" rIns="0" bIns="147293"/>
          <a:lstStyle/>
          <a:p>
            <a:pPr algn="ctr" lvl="0">
              <a:lnSpc>
                <a:spcPct val="99600"/>
              </a:lnSpc>
            </a:pPr>
            <a:r>
              <a:rPr lang="en" sz="11597" b="false" i="false" u="none" strike="noStrike">
                <a:solidFill>
                  <a:srgbClr val="737373"/>
                </a:solidFill>
                <a:latin typeface="Pretendard Light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3600" y="3022600"/>
            <a:ext cx="13284200" cy="1117600"/>
          </a:xfrm>
          <a:prstGeom prst="rect">
            <a:avLst/>
          </a:prstGeom>
        </p:spPr>
        <p:txBody>
          <a:bodyPr anchor="ctr" rtlCol="false" lIns="0" tIns="79870" rIns="0" bIns="79870"/>
          <a:lstStyle/>
          <a:p>
            <a:pPr algn="l" lvl="0">
              <a:lnSpc>
                <a:spcPct val="99600"/>
              </a:lnSpc>
            </a:pPr>
            <a:r>
              <a:rPr lang="en" sz="6289" b="false" i="false" u="none" strike="noStrike">
                <a:solidFill>
                  <a:srgbClr val="737373"/>
                </a:solidFill>
                <a:latin typeface="Pretendard Regular"/>
              </a:rPr>
              <a:t>Please enter the title here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3600" y="4292600"/>
            <a:ext cx="61722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챕터의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제목을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입력해주세요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49300" y="7302500"/>
            <a:ext cx="10096500" cy="4330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211300" y="7277100"/>
            <a:ext cx="2806700" cy="508000"/>
          </a:xfrm>
          <a:prstGeom prst="rect">
            <a:avLst/>
          </a:prstGeom>
        </p:spPr>
        <p:txBody>
          <a:bodyPr anchor="ctr" rtlCol="false" lIns="0" tIns="36619" rIns="0" bIns="36619"/>
          <a:lstStyle/>
          <a:p>
            <a:pPr algn="ctr" lvl="0">
              <a:lnSpc>
                <a:spcPct val="99600"/>
              </a:lnSpc>
            </a:pPr>
            <a:r>
              <a:rPr lang="en" sz="2883" b="false" i="false" u="none" strike="noStrike" spc="56">
                <a:solidFill>
                  <a:srgbClr val="737373"/>
                </a:solidFill>
                <a:latin typeface="Pretendard Regular"/>
              </a:rPr>
              <a:t>Keypoint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47900" y="8496300"/>
            <a:ext cx="7620000" cy="444500"/>
          </a:xfrm>
          <a:prstGeom prst="rect">
            <a:avLst/>
          </a:prstGeom>
        </p:spPr>
        <p:txBody>
          <a:bodyPr anchor="ctr" rtlCol="false" lIns="0" tIns="16085" rIns="0" bIns="16085"/>
          <a:lstStyle/>
          <a:p>
            <a:pPr algn="l" lvl="0">
              <a:lnSpc>
                <a:spcPct val="107899"/>
              </a:lnSpc>
            </a:pP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더블클릭하여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입력해주세요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적어주세요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47800" y="8407400"/>
            <a:ext cx="622300" cy="622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147800" y="8496300"/>
            <a:ext cx="609600" cy="444500"/>
          </a:xfrm>
          <a:prstGeom prst="rect">
            <a:avLst/>
          </a:prstGeom>
        </p:spPr>
        <p:txBody>
          <a:bodyPr anchor="ctr" rtlCol="false" lIns="0" tIns="38938" rIns="0" bIns="38938"/>
          <a:lstStyle/>
          <a:p>
            <a:pPr algn="ctr" lvl="0">
              <a:lnSpc>
                <a:spcPct val="96279"/>
              </a:lnSpc>
            </a:pPr>
            <a:r>
              <a:rPr lang="en" sz="2555" b="false" i="false" u="none" strike="noStrike">
                <a:solidFill>
                  <a:srgbClr val="737373"/>
                </a:solidFill>
                <a:latin typeface="Pretendard Light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47900" y="9461500"/>
            <a:ext cx="7620000" cy="444500"/>
          </a:xfrm>
          <a:prstGeom prst="rect">
            <a:avLst/>
          </a:prstGeom>
        </p:spPr>
        <p:txBody>
          <a:bodyPr anchor="ctr" rtlCol="false" lIns="0" tIns="16085" rIns="0" bIns="16085"/>
          <a:lstStyle/>
          <a:p>
            <a:pPr algn="l" lvl="0">
              <a:lnSpc>
                <a:spcPct val="107899"/>
              </a:lnSpc>
            </a:pP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더블클릭하여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입력해주세요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적어주세요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47800" y="9372600"/>
            <a:ext cx="622300" cy="62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147800" y="9461500"/>
            <a:ext cx="609600" cy="444500"/>
          </a:xfrm>
          <a:prstGeom prst="rect">
            <a:avLst/>
          </a:prstGeom>
        </p:spPr>
        <p:txBody>
          <a:bodyPr anchor="ctr" rtlCol="false" lIns="0" tIns="38938" rIns="0" bIns="38938"/>
          <a:lstStyle/>
          <a:p>
            <a:pPr algn="ctr" lvl="0">
              <a:lnSpc>
                <a:spcPct val="96279"/>
              </a:lnSpc>
            </a:pPr>
            <a:r>
              <a:rPr lang="en" sz="2555" b="false" i="false" u="none" strike="noStrike">
                <a:solidFill>
                  <a:srgbClr val="737373"/>
                </a:solidFill>
                <a:latin typeface="Pretendard Light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47900" y="10426700"/>
            <a:ext cx="7620000" cy="444500"/>
          </a:xfrm>
          <a:prstGeom prst="rect">
            <a:avLst/>
          </a:prstGeom>
        </p:spPr>
        <p:txBody>
          <a:bodyPr anchor="ctr" rtlCol="false" lIns="0" tIns="16085" rIns="0" bIns="16085"/>
          <a:lstStyle/>
          <a:p>
            <a:pPr algn="l" lvl="0">
              <a:lnSpc>
                <a:spcPct val="107899"/>
              </a:lnSpc>
            </a:pP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더블클릭하여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입력해주세요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텍스트를</a:t>
            </a:r>
            <a:r>
              <a:rPr lang="en-US" sz="2533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/>
                </a:solidFill>
                <a:ea typeface="Pretendard Light"/>
              </a:rPr>
              <a:t>적어주세요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47800" y="10337800"/>
            <a:ext cx="622300" cy="622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147800" y="10426700"/>
            <a:ext cx="609600" cy="444500"/>
          </a:xfrm>
          <a:prstGeom prst="rect">
            <a:avLst/>
          </a:prstGeom>
        </p:spPr>
        <p:txBody>
          <a:bodyPr anchor="ctr" rtlCol="false" lIns="0" tIns="38938" rIns="0" bIns="38938"/>
          <a:lstStyle/>
          <a:p>
            <a:pPr algn="ctr" lvl="0">
              <a:lnSpc>
                <a:spcPct val="96279"/>
              </a:lnSpc>
            </a:pPr>
            <a:r>
              <a:rPr lang="en" sz="2555" b="false" i="false" u="none" strike="noStrike">
                <a:solidFill>
                  <a:srgbClr val="737373"/>
                </a:solidFill>
                <a:latin typeface="Pretendard Light"/>
              </a:rPr>
              <a:t>3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181100" y="12598400"/>
            <a:ext cx="26733500" cy="130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260600" y="129794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미리대학교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시각디자인학과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12345678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강미리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50900" y="1041400"/>
            <a:ext cx="4584700" cy="3683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latin typeface="Pretendard Light"/>
              </a:rPr>
              <a:t>Simple Basic 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500600" y="889000"/>
            <a:ext cx="6057900" cy="3429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20NN. 06. 13  | 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시각디자인의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이해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1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학기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91500" y="7353300"/>
            <a:ext cx="7988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0">
            <a:off x="14859000" y="4051300"/>
            <a:ext cx="8229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22500" y="3479800"/>
            <a:ext cx="7061200" cy="609600"/>
          </a:xfrm>
          <a:prstGeom prst="rect">
            <a:avLst/>
          </a:prstGeom>
        </p:spPr>
        <p:txBody>
          <a:bodyPr anchor="ctr" rtlCol="false" lIns="0" tIns="44027" rIns="0" bIns="44027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737373"/>
                </a:solidFill>
                <a:latin typeface="Pretendard Light"/>
              </a:rPr>
              <a:t>Gemini</a:t>
            </a:r>
            <a:r>
              <a:rPr lang="ko-KR" sz="3466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3466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66" b="false" i="false" u="none" strike="noStrike">
                <a:solidFill>
                  <a:srgbClr val="737373"/>
                </a:solidFill>
                <a:ea typeface="Pretendard Light"/>
              </a:rPr>
              <a:t>이용해서</a:t>
            </a:r>
            <a:r>
              <a:rPr lang="en-US" sz="3466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66" b="false" i="false" u="none" strike="noStrike">
                <a:solidFill>
                  <a:srgbClr val="737373"/>
                </a:solidFill>
                <a:ea typeface="Pretendard Light"/>
              </a:rPr>
              <a:t>사진</a:t>
            </a:r>
            <a:r>
              <a:rPr lang="en-US" sz="3466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66" b="false" i="false" u="none" strike="noStrike">
                <a:solidFill>
                  <a:srgbClr val="737373"/>
                </a:solidFill>
                <a:ea typeface="Pretendard Light"/>
              </a:rPr>
              <a:t>캐릭터</a:t>
            </a:r>
            <a:r>
              <a:rPr lang="en-US" sz="3466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66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22500" y="4318000"/>
            <a:ext cx="8077200" cy="393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현재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사진을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업로드해서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사진을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새로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92100" y="3429000"/>
            <a:ext cx="1536700" cy="153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106400" y="37846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Light"/>
              </a:rPr>
              <a:t>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0">
            <a:off x="3187700" y="4051300"/>
            <a:ext cx="82296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263900" y="3479800"/>
            <a:ext cx="7061200" cy="6096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기획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(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자기소개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구성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정리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3900" y="4318000"/>
            <a:ext cx="8077200" cy="393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홈페이지에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어떤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내용과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어떤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것들을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넣을지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미리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고민해보기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3429000"/>
            <a:ext cx="1536700" cy="1536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35100" y="37846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95900" y="2082800"/>
            <a:ext cx="13792200" cy="990600"/>
          </a:xfrm>
          <a:prstGeom prst="rect">
            <a:avLst/>
          </a:prstGeom>
        </p:spPr>
        <p:txBody>
          <a:bodyPr anchor="ctr" rtlCol="false" lIns="0" tIns="60959" rIns="0" bIns="60959"/>
          <a:lstStyle/>
          <a:p>
            <a:pPr algn="ctr" lvl="0">
              <a:lnSpc>
                <a:spcPct val="99600"/>
              </a:lnSpc>
            </a:pPr>
            <a:r>
              <a:rPr lang="en" sz="4799" b="false" i="false" u="none" strike="noStrike">
                <a:solidFill>
                  <a:srgbClr val="737373"/>
                </a:solidFill>
                <a:ea typeface="Pretendard Regular"/>
              </a:rPr>
              <a:t>제작단계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181100" y="12941300"/>
            <a:ext cx="26733500" cy="1168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260600" y="131572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44800" y="4965700"/>
            <a:ext cx="7048500" cy="7327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30500" y="4965700"/>
            <a:ext cx="5664200" cy="7581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0">
            <a:off x="8559800" y="3276600"/>
            <a:ext cx="82296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23300" y="2667000"/>
            <a:ext cx="7061200" cy="7112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수노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(SUNO)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을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이용해서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노래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3300" y="3365500"/>
            <a:ext cx="8077200" cy="774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suno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아닌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새로운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udio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이용해서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만들었지만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한국어로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만들면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발음이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어색하고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노래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다운로드가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되지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않아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수노를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이용하여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다시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만들음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92900" y="2667000"/>
            <a:ext cx="1536700" cy="153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07200" y="30226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941300"/>
            <a:ext cx="26733500" cy="1130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0600" y="131699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8300" y="4826000"/>
            <a:ext cx="11798300" cy="670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20600" y="4826000"/>
            <a:ext cx="11722100" cy="665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0">
            <a:off x="2463800" y="2857500"/>
            <a:ext cx="82296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27300" y="2247900"/>
            <a:ext cx="7061200" cy="7112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성장스토리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영상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7300" y="3149600"/>
            <a:ext cx="8077200" cy="812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어린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시절부터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현재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대학생에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이르기까지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자연스럽게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연결되는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영상을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제작하기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2247900"/>
            <a:ext cx="1536700" cy="153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11200" y="26035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941300"/>
            <a:ext cx="26733500" cy="1130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0600" y="131699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4762500"/>
            <a:ext cx="12573000" cy="713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38300" y="2400300"/>
            <a:ext cx="3314700" cy="7188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338300" y="9931400"/>
            <a:ext cx="3784600" cy="2222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오래된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사진이라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화질이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좋지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않아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 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업로드하는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데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어려움이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있었다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 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그래서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PicMa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앱을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사용해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화질을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 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개선했다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29400" y="2400300"/>
            <a:ext cx="3251200" cy="704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329400" y="9931400"/>
            <a:ext cx="3784600" cy="1765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5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장의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동영상을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연결하여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영상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합차기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마무리하기</a:t>
            </a:r>
          </a:p>
          <a:p>
            <a:pPr algn="l" lvl="0">
              <a:lnSpc>
                <a:spcPct val="124499"/>
              </a:lnSpc>
            </a:pP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iMovie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앱을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활용해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영상</a:t>
            </a:r>
            <a:r>
              <a:rPr lang="en-US" sz="2441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441" b="false" i="false" u="none" strike="noStrike">
                <a:solidFill>
                  <a:srgbClr val="737373"/>
                </a:solidFill>
                <a:ea typeface="Pretendard Light"/>
              </a:rPr>
              <a:t>편집하기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0">
            <a:off x="2197100" y="2247900"/>
            <a:ext cx="82296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73300" y="1625600"/>
            <a:ext cx="7061200" cy="7112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홈페이지</a:t>
            </a:r>
            <a:r>
              <a:rPr lang="en-US" sz="3495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3495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73300" y="2527300"/>
            <a:ext cx="8077200" cy="355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ai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이용해서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홈페이지</a:t>
            </a:r>
            <a:r>
              <a:rPr lang="en-US" sz="2234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234" b="false" i="false" u="none" strike="noStrike">
                <a:solidFill>
                  <a:srgbClr val="737373"/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1625600"/>
            <a:ext cx="1536700" cy="153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4500" y="19939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941300"/>
            <a:ext cx="26733500" cy="1130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0600" y="131699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" y="3314700"/>
            <a:ext cx="7467600" cy="424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2300" y="7950200"/>
            <a:ext cx="7607300" cy="433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978900" y="5600700"/>
            <a:ext cx="5918200" cy="40894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WIX AI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활용하여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제작했지만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,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초기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디자인은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AI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사용했으나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나머지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부분은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수동으로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수정해야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했습니다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.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그래서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다른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AI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도구를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찾아보던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중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Framer AI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사용해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보았으나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파일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업로드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기능이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원활하지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않아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결국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GitHub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이용하게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되었습니다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24499"/>
              </a:lnSpc>
            </a:pP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코드는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제미나이와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Chat GPT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통해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웹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페이지를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 </a:t>
            </a:r>
            <a:r>
              <a:rPr lang="ko-KR" sz="2767" b="false" i="false" u="none" strike="noStrike">
                <a:solidFill>
                  <a:srgbClr val="737373"/>
                </a:solidFill>
                <a:ea typeface="Pretendard Light"/>
              </a:rPr>
              <a:t>구성했습니다</a:t>
            </a:r>
            <a:r>
              <a:rPr lang="en-US" sz="2767" b="false" i="false" u="none" strike="noStrike">
                <a:solidFill>
                  <a:srgbClr val="737373"/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19400" y="4838700"/>
            <a:ext cx="835660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3100" y="2324100"/>
            <a:ext cx="7061200" cy="711200"/>
          </a:xfrm>
          <a:prstGeom prst="rect">
            <a:avLst/>
          </a:prstGeom>
        </p:spPr>
        <p:txBody>
          <a:bodyPr anchor="ctr" rtlCol="false" lIns="0" tIns="44391" rIns="0" bIns="44391"/>
          <a:lstStyle/>
          <a:p>
            <a:pPr algn="l" lvl="0">
              <a:lnSpc>
                <a:spcPct val="99600"/>
              </a:lnSpc>
            </a:pPr>
            <a:r>
              <a:rPr lang="en" sz="3495" b="false" i="false" u="none" strike="noStrike">
                <a:solidFill>
                  <a:srgbClr val="737373"/>
                </a:solidFill>
                <a:ea typeface="Pretendard Light"/>
              </a:rPr>
              <a:t>완성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917700"/>
            <a:ext cx="1536700" cy="153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2273300"/>
            <a:ext cx="1320800" cy="812800"/>
          </a:xfrm>
          <a:prstGeom prst="rect">
            <a:avLst/>
          </a:prstGeom>
        </p:spPr>
        <p:txBody>
          <a:bodyPr anchor="ctr" rtlCol="false" lIns="0" tIns="49773" rIns="0" bIns="49773"/>
          <a:lstStyle/>
          <a:p>
            <a:pPr algn="ctr" lvl="0">
              <a:lnSpc>
                <a:spcPct val="99600"/>
              </a:lnSpc>
            </a:pPr>
            <a:r>
              <a:rPr lang="en" sz="3919" b="false" i="false" u="none" strike="noStrike">
                <a:solidFill>
                  <a:srgbClr val="737373"/>
                </a:solidFill>
                <a:latin typeface="Pretendard Regular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81100" y="12941300"/>
            <a:ext cx="26733500" cy="116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60600" y="131572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" y="3708400"/>
            <a:ext cx="8382000" cy="476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51900" y="3708400"/>
            <a:ext cx="8178800" cy="464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21100" y="3771900"/>
            <a:ext cx="8280400" cy="469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4500" y="8636000"/>
            <a:ext cx="7289800" cy="414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0" y="8610600"/>
            <a:ext cx="71628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146300"/>
            <a:ext cx="9271000" cy="1045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1900" y="2806700"/>
            <a:ext cx="8826500" cy="990600"/>
          </a:xfrm>
          <a:prstGeom prst="rect">
            <a:avLst/>
          </a:prstGeom>
        </p:spPr>
        <p:txBody>
          <a:bodyPr anchor="ctr" rtlCol="false" lIns="0" tIns="60930" rIns="0" bIns="60930"/>
          <a:lstStyle/>
          <a:p>
            <a:pPr algn="ctr" lvl="0">
              <a:lnSpc>
                <a:spcPct val="99600"/>
              </a:lnSpc>
            </a:pPr>
            <a:r>
              <a:rPr lang="en" sz="4797" b="false" i="false" u="none" strike="noStrike">
                <a:solidFill>
                  <a:srgbClr val="737373"/>
                </a:solidFill>
                <a:latin typeface="Pretendard Regular"/>
              </a:rPr>
              <a:t>Gemini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61800" y="2247900"/>
            <a:ext cx="11709400" cy="261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0" y="3175000"/>
            <a:ext cx="10655300" cy="9398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Gemini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활용해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원본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이미지를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업로드하면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그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이미지를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그림처럼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변환해주는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기능이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있어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이렇게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만들어진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사진이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사이트의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메인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이미지로</a:t>
            </a:r>
            <a:r>
              <a:rPr lang="en-US" sz="2534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4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사용하였다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0300" y="2235200"/>
            <a:ext cx="2730500" cy="4699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사진</a:t>
            </a:r>
            <a:r>
              <a:rPr lang="en-US" sz="2741" b="false" i="false" u="none" strike="noStrike" spc="55">
                <a:solidFill>
                  <a:srgbClr val="737373"/>
                </a:solidFill>
                <a:latin typeface="Pretendard Regular"/>
              </a:rPr>
              <a:t> </a:t>
            </a:r>
            <a:r>
              <a:rPr lang="ko-KR" sz="2741" b="false" i="false" u="none" strike="noStrike" spc="55">
                <a:solidFill>
                  <a:srgbClr val="737373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5676900"/>
            <a:ext cx="117094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12700" y="6692900"/>
            <a:ext cx="10083800" cy="10160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49400"/>
              </a:lnSpc>
            </a:pP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HTML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작성하고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웹페이지를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만드는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데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필요한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기술이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부족하여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, Gemini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활용하여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내가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원하는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웹페이지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디자인을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구현할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737373">
                    <a:alpha val="70196"/>
                  </a:srgbClr>
                </a:solidFill>
                <a:ea typeface="Pretendard Light"/>
              </a:rPr>
              <a:t>있었다</a:t>
            </a:r>
            <a:r>
              <a:rPr lang="en-US" sz="2533" b="false" i="false" u="none" strike="noStrike">
                <a:solidFill>
                  <a:srgbClr val="737373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1100" y="5664200"/>
            <a:ext cx="2730500" cy="469900"/>
          </a:xfrm>
          <a:prstGeom prst="rect">
            <a:avLst/>
          </a:prstGeom>
        </p:spPr>
        <p:txBody>
          <a:bodyPr anchor="ctr" rtlCol="false" lIns="0" tIns="34817" rIns="0" bIns="34817"/>
          <a:lstStyle/>
          <a:p>
            <a:pPr algn="ctr" lvl="0">
              <a:lnSpc>
                <a:spcPct val="99600"/>
              </a:lnSpc>
            </a:pPr>
            <a:r>
              <a:rPr lang="en" sz="2741" b="false" i="false" u="none" strike="noStrike" spc="55">
                <a:solidFill>
                  <a:srgbClr val="737373"/>
                </a:solidFill>
                <a:ea typeface="Pretendard Regular"/>
              </a:rPr>
              <a:t>코딩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81100" y="12890500"/>
            <a:ext cx="26733500" cy="130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86000" y="13131800"/>
            <a:ext cx="19812000" cy="34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한국외국어대학교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|SOCIAL SCIENCE&amp; AI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융합학과</a:t>
            </a:r>
            <a:r>
              <a:rPr lang="en-US" sz="1999" b="false" i="false" u="none" strike="noStrike">
                <a:solidFill>
                  <a:srgbClr val="F7F7F7"/>
                </a:solidFill>
                <a:latin typeface="Pretendard Regular"/>
              </a:rPr>
              <a:t> | 202502538 | </a:t>
            </a:r>
            <a:r>
              <a:rPr lang="ko-KR" sz="1999" b="false" i="false" u="none" strike="noStrike">
                <a:solidFill>
                  <a:srgbClr val="F7F7F7"/>
                </a:solidFill>
                <a:ea typeface="Pretendard Regular"/>
              </a:rPr>
              <a:t>김유빈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25500" y="889000"/>
            <a:ext cx="22733000" cy="596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0900" y="1003300"/>
            <a:ext cx="4584700" cy="431800"/>
          </a:xfrm>
          <a:prstGeom prst="rect">
            <a:avLst/>
          </a:prstGeom>
        </p:spPr>
        <p:txBody>
          <a:bodyPr anchor="ctr" rtlCol="false" lIns="0" tIns="26549" rIns="0" bIns="26549"/>
          <a:lstStyle/>
          <a:p>
            <a:pPr algn="ctr" lvl="0">
              <a:lnSpc>
                <a:spcPct val="99600"/>
              </a:lnSpc>
            </a:pPr>
            <a:r>
              <a:rPr lang="en" sz="2090" b="false" i="false" u="none" strike="noStrike">
                <a:solidFill>
                  <a:srgbClr val="737373">
                    <a:alpha val="80000"/>
                  </a:srgbClr>
                </a:solidFill>
                <a:ea typeface="Pretendard Light"/>
              </a:rPr>
              <a:t>인공지능개론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0600" y="850900"/>
            <a:ext cx="6057900" cy="406400"/>
          </a:xfrm>
          <a:prstGeom prst="rect">
            <a:avLst/>
          </a:prstGeom>
        </p:spPr>
        <p:txBody>
          <a:bodyPr anchor="ctr" rtlCol="false" lIns="0" tIns="25399" rIns="0" bIns="25399"/>
          <a:lstStyle/>
          <a:p>
            <a:pPr algn="r" lvl="0">
              <a:lnSpc>
                <a:spcPct val="99600"/>
              </a:lnSpc>
            </a:pP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2025.11.19. 3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차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과제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_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자기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자신을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소개하는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콘텐츠</a:t>
            </a:r>
            <a:r>
              <a:rPr lang="en-US" sz="1999" b="false" i="false" u="none" strike="noStrike">
                <a:solidFill>
                  <a:srgbClr val="737373">
                    <a:alpha val="50196"/>
                  </a:srgbClr>
                </a:solidFill>
                <a:latin typeface="Pretendard Light"/>
              </a:rPr>
              <a:t> </a:t>
            </a:r>
            <a:r>
              <a:rPr lang="ko-KR" sz="1999" b="false" i="false" u="none" strike="noStrike">
                <a:solidFill>
                  <a:srgbClr val="737373">
                    <a:alpha val="50196"/>
                  </a:srgbClr>
                </a:solidFill>
                <a:ea typeface="Pretendard Light"/>
              </a:rPr>
              <a:t>만들기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25700" y="4102100"/>
            <a:ext cx="6426200" cy="364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8089900"/>
            <a:ext cx="33274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